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29" autoAdjust="0"/>
  </p:normalViewPr>
  <p:slideViewPr>
    <p:cSldViewPr snapToGrid="0">
      <p:cViewPr>
        <p:scale>
          <a:sx n="64" d="100"/>
          <a:sy n="64" d="100"/>
        </p:scale>
        <p:origin x="2358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48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07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78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09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5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4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400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49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32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6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C996FA8F-D7AF-401B-98FA-9153329A24D2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ADF46BC-2B9D-4F11-9087-1D46B88F0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03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53545" y="1375137"/>
            <a:ext cx="5102225" cy="253523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«Траектория патогена: гибридное обучение с ИИ-визуализацией в курсе ветеринарной гельминтологии»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71032" y="5094741"/>
            <a:ext cx="4667250" cy="1068387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ru-RU" dirty="0" smtClean="0"/>
              <a:t>Устюгова Дарья Андреевна </a:t>
            </a:r>
          </a:p>
          <a:p>
            <a:pPr marL="45720" indent="0">
              <a:buNone/>
            </a:pPr>
            <a:r>
              <a:rPr lang="ru-RU" dirty="0" smtClean="0"/>
              <a:t>Учебный мастер кафедры инфекционных и инвазионных болезней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856" y="-1"/>
            <a:ext cx="674914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7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34" y="240033"/>
            <a:ext cx="11727304" cy="64006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09236" y="359763"/>
            <a:ext cx="5124288" cy="584775"/>
          </a:xfrm>
          <a:prstGeom prst="rect">
            <a:avLst/>
          </a:prstGeom>
          <a:solidFill>
            <a:srgbClr val="FDFCFB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СПАСИБО ЗА ВНИМАНИЕ!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5987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234" y="443503"/>
            <a:ext cx="5501640" cy="75828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Выбор Пространства Эксперимента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424520"/>
              </p:ext>
            </p:extLst>
          </p:nvPr>
        </p:nvGraphicFramePr>
        <p:xfrm>
          <a:off x="424543" y="1410789"/>
          <a:ext cx="5719354" cy="4551936"/>
        </p:xfrm>
        <a:graphic>
          <a:graphicData uri="http://schemas.openxmlformats.org/drawingml/2006/table">
            <a:tbl>
              <a:tblPr firstRow="1" firstCol="1" bandRow="1"/>
              <a:tblGrid>
                <a:gridCol w="2528479"/>
                <a:gridCol w="3190875"/>
              </a:tblGrid>
              <a:tr h="4022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 (специалитет)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Инвазионные и паразитарные болезни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 (бакалавриат)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Паразитарные болезни (ВСЭ)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Гельминтология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Трематодозы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4-й курс специалитет, бакалавриат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Ветеринария / Ветеринарно-санитарная экспертиза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Модельный вид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Fasciola</a:t>
                      </a: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hepatica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(возбудитель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фасциолеза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9433" y="0"/>
            <a:ext cx="5832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365433"/>
              </p:ext>
            </p:extLst>
          </p:nvPr>
        </p:nvGraphicFramePr>
        <p:xfrm>
          <a:off x="444138" y="1724296"/>
          <a:ext cx="5120639" cy="3851948"/>
        </p:xfrm>
        <a:graphic>
          <a:graphicData uri="http://schemas.openxmlformats.org/drawingml/2006/table">
            <a:tbl>
              <a:tblPr firstRow="1" firstCol="1" bandRow="1"/>
              <a:tblGrid>
                <a:gridCol w="2545247"/>
                <a:gridCol w="2575392"/>
              </a:tblGrid>
              <a:tr h="310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4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Слайды + текстовое сопровождение, мало визуализации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5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Лабораторные работы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Микроскопия фиксированных препаратов, рисование строения возбудителя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4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тесты, коллоквиумы (воспроизведение схемы цикла)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9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учебниками и методичками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44138" y="232006"/>
            <a:ext cx="11225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Анализ Курса: Ревизия Образовательных Результатов, Деятельности Студентов И Форматов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56365" y="4362994"/>
            <a:ext cx="6017623" cy="234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что наблюдаем: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Студенты зазубривают темы, но не понимают смысла;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Не формируется врачебное мышление (не могут применить знания в новой ситуации);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При ответе на вопрос «Почему поражается печень?» дают формальный ответ без логики;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Не могут выстроить причинно-следственную цепочку от цикла к клинике и обратно.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743" y="1186113"/>
            <a:ext cx="4538513" cy="323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02986"/>
              </p:ext>
            </p:extLst>
          </p:nvPr>
        </p:nvGraphicFramePr>
        <p:xfrm>
          <a:off x="243840" y="1632109"/>
          <a:ext cx="6156960" cy="4992563"/>
        </p:xfrm>
        <a:graphic>
          <a:graphicData uri="http://schemas.openxmlformats.org/drawingml/2006/table">
            <a:tbl>
              <a:tblPr firstRow="1" firstCol="1" bandRow="1"/>
              <a:tblGrid>
                <a:gridCol w="3078151"/>
                <a:gridCol w="3078809"/>
              </a:tblGrid>
              <a:tr h="2781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Пространственно-временная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Цикл — это 4D-процесс (движение во времени и пространстве). Учебник и доска — 2D (плоскость). Студент не может «оживить» статичную схему в голове.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Семантическая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Латинские названия воспринимаются как «шум», а не как смысл. Студент не понимает, что именно происходит с паразитом и хозяином на каждой стадии.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2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Микро-макро разрыв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Студент видит яйцо под микроскопом (микро) и слышит про болезнь животного (макро). Мостик между ними отсутствует.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Формальное целеполагание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студента — «сдать», а не «понять». Врачебное мышление не формируется.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04" marR="67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572153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3840" y="258970"/>
            <a:ext cx="6156960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Основная проблема</a:t>
            </a:r>
          </a:p>
          <a:p>
            <a:pPr algn="just"/>
            <a:r>
              <a:rPr lang="ru-RU" sz="2000" dirty="0" smtClean="0"/>
              <a:t>Студенты </a:t>
            </a:r>
            <a:r>
              <a:rPr lang="ru-RU" sz="2000" b="1" dirty="0" smtClean="0"/>
              <a:t>не могут усвоить циклы развития </a:t>
            </a:r>
            <a:r>
              <a:rPr lang="ru-RU" sz="2000" dirty="0" smtClean="0"/>
              <a:t>гельминтов. Вся учеба направлена на зазубривание, а не на понимание.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319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846" y="309546"/>
            <a:ext cx="2820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Концептуализация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7892" y="658916"/>
            <a:ext cx="6070613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Вместо запоминания таксономии (кто за кем) делаем акцент на причинно-следственных связях и экологической логике паразитарного цикла.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200140"/>
              </p:ext>
            </p:extLst>
          </p:nvPr>
        </p:nvGraphicFramePr>
        <p:xfrm>
          <a:off x="333467" y="1640339"/>
          <a:ext cx="5955037" cy="4929580"/>
        </p:xfrm>
        <a:graphic>
          <a:graphicData uri="http://schemas.openxmlformats.org/drawingml/2006/table">
            <a:tbl>
              <a:tblPr firstRow="1" firstCol="1" bandRow="1"/>
              <a:tblGrid>
                <a:gridCol w="2977200"/>
                <a:gridCol w="2977837"/>
              </a:tblGrid>
              <a:tr h="273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1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симптома к циклу (обратная логика)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Студент начинает с клинической картины (желтуха, поражение печени) и реконструирует цикл вспять, чтобы объяснить почему возникли симптомы.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1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как верификация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того как студент выстроил гипотезу цикла, он проверяет её с помощью анимации («ожившей» схемы), что создает эффект «ага!» и закрепляет модель.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3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Перенос на новые виды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Сформированная ментальная модель применяется к новому трематодозу (</a:t>
                      </a:r>
                      <a:r>
                        <a:rPr lang="ru-RU" sz="1400" i="1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Paramphistomum</a:t>
                      </a: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для проверки глубины понимания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504" y="0"/>
            <a:ext cx="5903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1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094" y="822340"/>
            <a:ext cx="62101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вопрос: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влияет гибридный формат обучения (проблемно-ориентированная реконструкция цикла от симптомов + динамическая анимация для верификации) на качество клинического мышления и понимание жизненного цикла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Fasciola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hepatica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студентов-ветеринаров по сравнению с традиционным линейным изложением?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5977" y="453008"/>
            <a:ext cx="3036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Исследовательский Вопрос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430626"/>
              </p:ext>
            </p:extLst>
          </p:nvPr>
        </p:nvGraphicFramePr>
        <p:xfrm>
          <a:off x="6775268" y="822340"/>
          <a:ext cx="5139889" cy="5793880"/>
        </p:xfrm>
        <a:graphic>
          <a:graphicData uri="http://schemas.openxmlformats.org/drawingml/2006/table">
            <a:tbl>
              <a:tblPr firstRow="1" firstCol="1" bandRow="1"/>
              <a:tblGrid>
                <a:gridCol w="1798682"/>
                <a:gridCol w="1511735"/>
                <a:gridCol w="1829472"/>
              </a:tblGrid>
              <a:tr h="154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Концепция	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Автор(ы)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применяем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1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Problem-Based</a:t>
                      </a: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Learning</a:t>
                      </a: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(PBL)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Barrows (1986)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Стартовая точка — клинический кейс. Студент получает проблему, а не готовые факты.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69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Теория когнитивной нагрузки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Sweller</a:t>
                      </a: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(1988)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Анимация на этапе проверки снижает внешнюю нагрузку (не надо удерживать динамику в голове), освобождает ресурс для глубинной обработки.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4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Теория мультимедийного обучения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Mayer</a:t>
                      </a: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(2001)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 временной смежности: анимация + текст/звук предъявляются синхронно для лучшего усвоения.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0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Концепция ментальных моделей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Johnson-Laird (1983)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Конечная цель — формирование устойчивой динамической ментальной модели миграции паразита для применения к новым ситуациям.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69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Scaffolding (поддерживающее обучение)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Wood, Bruner, Ross (1976)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каждом шаге студент получает дозированную поддержку (наводящие вопросы), которая убирается по мере роста компетенции.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766" marR="367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280712" y="217876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Теоретическая Рамка, </a:t>
            </a:r>
            <a:r>
              <a:rPr lang="ru-RU" b="1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Операционализация</a:t>
            </a:r>
            <a:r>
              <a:rPr lang="ru-RU" b="1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Формулирование Гипотезы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77" y="2914626"/>
            <a:ext cx="5050056" cy="367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411709"/>
            <a:ext cx="598278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Нулевая гипотеза (H₀):</a:t>
            </a:r>
          </a:p>
          <a:p>
            <a:pPr algn="just"/>
            <a:r>
              <a:rPr lang="ru-RU" dirty="0" smtClean="0"/>
              <a:t>Гибридный формат (PBL + анимация) не дает статистически значимого преимущества перед традиционным форматом по показателям понимания цикла и клинического мышления.</a:t>
            </a:r>
          </a:p>
          <a:p>
            <a:pPr algn="ctr"/>
            <a:r>
              <a:rPr lang="ru-RU" dirty="0" smtClean="0"/>
              <a:t>Альтернативная гипотеза (H₁) — рабочая:</a:t>
            </a:r>
          </a:p>
          <a:p>
            <a:pPr algn="just"/>
            <a:r>
              <a:rPr lang="ru-RU" dirty="0" smtClean="0"/>
              <a:t>Студенты экспериментальной группы (гибридный формат) по сравнению с контрольной группой (традиционный формат):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демонстрируют более высокий уровень связности в объяснении патогенеза (≥20% прироста по рубрикатору);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лучше обосновывают выбор терапии (привязка к стадии цикла встречается в 2 раза чаще);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показывают лучший перенос знаний на новый вид (выше точность прогноза цикла);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отмечают более низкую когнитивную нагрузку и более высокий интерес;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сохраняют преимущество через 7–10 дней (отложенный срез).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840" y="0"/>
            <a:ext cx="585216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7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824103"/>
              </p:ext>
            </p:extLst>
          </p:nvPr>
        </p:nvGraphicFramePr>
        <p:xfrm>
          <a:off x="316843" y="1038127"/>
          <a:ext cx="5934075" cy="3424239"/>
        </p:xfrm>
        <a:graphic>
          <a:graphicData uri="http://schemas.openxmlformats.org/drawingml/2006/table">
            <a:tbl>
              <a:tblPr firstRow="1" firstCol="1" bandRow="1"/>
              <a:tblGrid>
                <a:gridCol w="2966720"/>
                <a:gridCol w="296735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Квази-эксперимент с двумя параллельными группами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Контрольная (КГ) — 15–20 чел.; Экспериментальная (ЭГ) — 15–20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Уравнивание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Пре-тест на базовые знания; группы сопоставимы по успеваемости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Слепой контроль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Оценку открытых ответов проводит ассистент, не знающий принадлежности к группам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материала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Одинаковый для обеих групп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Одинаковое для обеих групп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882635"/>
              </p:ext>
            </p:extLst>
          </p:nvPr>
        </p:nvGraphicFramePr>
        <p:xfrm>
          <a:off x="6434389" y="4422174"/>
          <a:ext cx="5420728" cy="2054544"/>
        </p:xfrm>
        <a:graphic>
          <a:graphicData uri="http://schemas.openxmlformats.org/drawingml/2006/table">
            <a:tbl>
              <a:tblPr firstRow="1" firstCol="1" bandRow="1"/>
              <a:tblGrid>
                <a:gridCol w="2710074"/>
                <a:gridCol w="27106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Контрольная группа (КГ)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Экспериментальная группа (ЭГ)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логика: Хозяева → Стадии → Органы → Патогенез → Клиника → Лечение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Гибридная логика: Клинический случай → Реконструкция цикла (вспять) → Патогенез → Анимационная проверка → Лечение/профилактика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Визуализация: статичная схема с подписями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Визуализация: статичная схема + анимированная модель на этапе верификации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79621" y="234298"/>
            <a:ext cx="94006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Дизайн Экспериментов: Организация Работы Для Проверки Гипотезы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82103" y="634408"/>
            <a:ext cx="435638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Общая характеристика эксперимента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17464" y="4037177"/>
            <a:ext cx="444557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Независимая переменная (что меняем)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166" y="888915"/>
            <a:ext cx="5645159" cy="314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6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137" y="1239488"/>
            <a:ext cx="5325979" cy="4439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Этические аспекты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Студенты не информируются о факте эксперимента до его завершения (естественные условия).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 группы получают полный объем знаний, предусмотренный программой.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тестов учитываются в текущей успеваемости, но не влияют на итоговую оценку (или влияние согласовано с кафедрой).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окончании эксперимента контрольная группа получает доступ к анимации и кейс-тренингу (принцип справедливости).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117" y="112296"/>
            <a:ext cx="6432884" cy="67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6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110</TotalTime>
  <Words>878</Words>
  <Application>Microsoft Office PowerPoint</Application>
  <PresentationFormat>Широкоэкранный</PresentationFormat>
  <Paragraphs>119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Corbel</vt:lpstr>
      <vt:lpstr>Times New Roman</vt:lpstr>
      <vt:lpstr>Базис</vt:lpstr>
      <vt:lpstr>«Траектория патогена: гибридное обучение с ИИ-визуализацией в курсе ветеринарной гельминтологии» </vt:lpstr>
      <vt:lpstr>Выбор Пространства Эксперимента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2026-06-22T07:28:29Z</dcterms:created>
  <dcterms:modified xsi:type="dcterms:W3CDTF">2026-06-22T09:18:32Z</dcterms:modified>
</cp:coreProperties>
</file>